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26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4/13/2019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4/13/2019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4/13/2019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4/13/2019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4059524"/>
            <a:ext cx="9144000" cy="430887"/>
          </a:xfrm>
          <a:prstGeom prst="rect">
            <a:avLst/>
          </a:prstGeom>
          <a:noFill/>
        </p:spPr>
        <p:txBody>
          <a:bodyPr wrap="square">
            <a:spAutoFit/>
          </a:bodyPr>
          <a:lstStyle/>
          <a:p>
            <a:pPr algn="ctr" fontAlgn="auto">
              <a:spcBef>
                <a:spcPts val="0"/>
              </a:spcBef>
              <a:spcAft>
                <a:spcPts val="0"/>
              </a:spcAft>
              <a:defRPr/>
            </a:pPr>
            <a:r>
              <a:rPr lang="en-US" altLang="ko-KR" sz="1100" b="1" dirty="0" smtClean="0">
                <a:solidFill>
                  <a:schemeClr val="tx1">
                    <a:lumMod val="75000"/>
                    <a:lumOff val="25000"/>
                  </a:schemeClr>
                </a:solidFill>
                <a:latin typeface="Arial" pitchFamily="34" charset="0"/>
                <a:cs typeface="Arial" pitchFamily="34" charset="0"/>
              </a:rPr>
              <a:t>Old Spanish Trail church of Christ</a:t>
            </a:r>
          </a:p>
          <a:p>
            <a:pPr algn="ctr" fontAlgn="auto">
              <a:spcBef>
                <a:spcPts val="0"/>
              </a:spcBef>
              <a:spcAft>
                <a:spcPts val="0"/>
              </a:spcAft>
              <a:defRPr/>
            </a:pPr>
            <a:r>
              <a:rPr lang="en-US" altLang="ko-KR" sz="1100" b="1" dirty="0" smtClean="0">
                <a:solidFill>
                  <a:schemeClr val="tx1">
                    <a:lumMod val="75000"/>
                    <a:lumOff val="25000"/>
                  </a:schemeClr>
                </a:solidFill>
                <a:latin typeface="Arial" pitchFamily="34" charset="0"/>
                <a:cs typeface="Arial" pitchFamily="34" charset="0"/>
              </a:rPr>
              <a:t>4/14/19</a:t>
            </a:r>
            <a:endParaRPr kumimoji="0" lang="en-US" altLang="ko-KR" sz="1100" b="1" dirty="0">
              <a:solidFill>
                <a:schemeClr val="tx1">
                  <a:lumMod val="75000"/>
                  <a:lumOff val="25000"/>
                </a:schemeClr>
              </a:solidFill>
              <a:latin typeface="Arial" pitchFamily="34" charset="0"/>
              <a:cs typeface="Arial" pitchFamily="34" charset="0"/>
            </a:endParaRPr>
          </a:p>
        </p:txBody>
      </p:sp>
      <p:sp>
        <p:nvSpPr>
          <p:cNvPr id="22" name="TextBox 1"/>
          <p:cNvSpPr txBox="1">
            <a:spLocks noChangeArrowheads="1"/>
          </p:cNvSpPr>
          <p:nvPr/>
        </p:nvSpPr>
        <p:spPr bwMode="auto">
          <a:xfrm>
            <a:off x="0" y="3496448"/>
            <a:ext cx="9144000" cy="584775"/>
          </a:xfrm>
          <a:prstGeom prst="rect">
            <a:avLst/>
          </a:prstGeom>
          <a:noFill/>
          <a:ln w="9525">
            <a:noFill/>
            <a:miter lim="800000"/>
            <a:headEnd/>
            <a:tailEnd/>
          </a:ln>
        </p:spPr>
        <p:txBody>
          <a:bodyPr wrap="square">
            <a:spAutoFit/>
          </a:bodyPr>
          <a:lstStyle/>
          <a:p>
            <a:pPr algn="ctr"/>
            <a:r>
              <a:rPr lang="en-US" altLang="ko-KR" sz="3200" b="1" dirty="0" smtClean="0">
                <a:solidFill>
                  <a:schemeClr val="tx1">
                    <a:lumMod val="75000"/>
                    <a:lumOff val="25000"/>
                  </a:schemeClr>
                </a:solidFill>
                <a:latin typeface="Arial" pitchFamily="34" charset="0"/>
                <a:ea typeface="맑은 고딕" pitchFamily="50" charset="-127"/>
                <a:cs typeface="Arial" pitchFamily="34" charset="0"/>
              </a:rPr>
              <a:t>Resisting Satan</a:t>
            </a:r>
            <a:endParaRPr lang="en-US" altLang="ko-KR" sz="3200" b="1" dirty="0" smtClean="0">
              <a:solidFill>
                <a:schemeClr val="tx1">
                  <a:lumMod val="75000"/>
                  <a:lumOff val="25000"/>
                </a:schemeClr>
              </a:solidFill>
              <a:latin typeface="Arial" pitchFamily="34" charset="0"/>
              <a:ea typeface="맑은 고딕" pitchFamily="50" charset="-127"/>
              <a:cs typeface="Arial" pitchFamily="34" charset="0"/>
            </a:endParaRPr>
          </a:p>
        </p:txBody>
      </p:sp>
      <p:sp>
        <p:nvSpPr>
          <p:cNvPr id="2" name="Rectangle 1"/>
          <p:cNvSpPr/>
          <p:nvPr/>
        </p:nvSpPr>
        <p:spPr>
          <a:xfrm>
            <a:off x="107504" y="123478"/>
            <a:ext cx="8856984" cy="830997"/>
          </a:xfrm>
          <a:prstGeom prst="rect">
            <a:avLst/>
          </a:prstGeom>
        </p:spPr>
        <p:txBody>
          <a:bodyPr wrap="square">
            <a:spAutoFit/>
          </a:bodyPr>
          <a:lstStyle/>
          <a:p>
            <a:pPr algn="ctr"/>
            <a:r>
              <a:rPr lang="en-US" sz="2400" dirty="0">
                <a:solidFill>
                  <a:schemeClr val="bg1"/>
                </a:solidFill>
              </a:rPr>
              <a:t>James </a:t>
            </a:r>
            <a:r>
              <a:rPr lang="en-US" sz="2400" dirty="0" smtClean="0">
                <a:solidFill>
                  <a:schemeClr val="bg1"/>
                </a:solidFill>
              </a:rPr>
              <a:t>4:7 – 7 Submit </a:t>
            </a:r>
            <a:r>
              <a:rPr lang="en-US" sz="2400" dirty="0">
                <a:solidFill>
                  <a:schemeClr val="bg1"/>
                </a:solidFill>
              </a:rPr>
              <a:t>therefore to God. Resist the devil </a:t>
            </a:r>
            <a:r>
              <a:rPr lang="en-US" sz="2400" dirty="0" smtClean="0">
                <a:solidFill>
                  <a:schemeClr val="bg1"/>
                </a:solidFill>
              </a:rPr>
              <a:t>and</a:t>
            </a:r>
          </a:p>
          <a:p>
            <a:pPr algn="ctr"/>
            <a:r>
              <a:rPr lang="en-US" sz="2400" dirty="0" smtClean="0">
                <a:solidFill>
                  <a:schemeClr val="bg1"/>
                </a:solidFill>
              </a:rPr>
              <a:t>he </a:t>
            </a:r>
            <a:r>
              <a:rPr lang="en-US" sz="2400" dirty="0">
                <a:solidFill>
                  <a:schemeClr val="bg1"/>
                </a:solidFill>
              </a:rPr>
              <a:t>will flee from you</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1059582"/>
            <a:ext cx="8496944" cy="3744417"/>
          </a:xfrm>
        </p:spPr>
        <p:txBody>
          <a:bodyPr/>
          <a:lstStyle/>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Drill down on the lying, tempting</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John 8:44 – Satan is the father of lies</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2 Corinthians 11:13-15 – Disguises himself as an angel of light; his servants disguise themselves as servants of light</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1 Timothy 4:1-5, Matthew 4:5-9 – False doctrine that sounds good on the surface</a:t>
            </a:r>
            <a:endParaRPr lang="en-US" altLang="ko-KR" sz="1000" dirty="0" smtClean="0"/>
          </a:p>
          <a:p>
            <a:pPr marL="342900" indent="-342900">
              <a:buFont typeface="Arial" panose="020B0604020202020204" pitchFamily="34" charset="0"/>
              <a:buChar char="•"/>
            </a:pPr>
            <a:r>
              <a:rPr lang="en-US" altLang="ko-KR" sz="2400" dirty="0" smtClean="0"/>
              <a:t>One of Satan’s best tricks to lure away believers is to pretend to be a man of God and present half-truths as God’s truth!</a:t>
            </a:r>
          </a:p>
        </p:txBody>
      </p:sp>
      <p:sp>
        <p:nvSpPr>
          <p:cNvPr id="3" name="Title 2"/>
          <p:cNvSpPr>
            <a:spLocks noGrp="1"/>
          </p:cNvSpPr>
          <p:nvPr>
            <p:ph type="title"/>
          </p:nvPr>
        </p:nvSpPr>
        <p:spPr/>
        <p:txBody>
          <a:bodyPr/>
          <a:lstStyle/>
          <a:p>
            <a:r>
              <a:rPr lang="en-US" dirty="0" smtClean="0"/>
              <a:t>Satan’s Tactics</a:t>
            </a:r>
            <a:endParaRPr lang="en-US" dirty="0"/>
          </a:p>
        </p:txBody>
      </p:sp>
    </p:spTree>
    <p:extLst>
      <p:ext uri="{BB962C8B-B14F-4D97-AF65-F5344CB8AC3E}">
        <p14:creationId xmlns:p14="http://schemas.microsoft.com/office/powerpoint/2010/main" val="19627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1059582"/>
            <a:ext cx="8496944" cy="3744417"/>
          </a:xfrm>
        </p:spPr>
        <p:txBody>
          <a:bodyPr/>
          <a:lstStyle/>
          <a:p>
            <a:pPr marL="342900" indent="-342900">
              <a:buFont typeface="Arial" panose="020B0604020202020204" pitchFamily="34" charset="0"/>
              <a:buChar char="•"/>
            </a:pPr>
            <a:r>
              <a:rPr lang="en-US" altLang="ko-KR" sz="2400" dirty="0" smtClean="0">
                <a:solidFill>
                  <a:schemeClr val="tx1"/>
                </a:solidFill>
                <a:latin typeface="Arial" panose="020B0604020202020204" pitchFamily="34" charset="0"/>
                <a:cs typeface="Arial" panose="020B0604020202020204" pitchFamily="34" charset="0"/>
              </a:rPr>
              <a:t>We have a battle within ourselves because we want to do God’s will, but we also want to do our own will</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Galatians 5:16-18 and Romans 8:5-9</a:t>
            </a:r>
          </a:p>
          <a:p>
            <a:pPr marL="1085850" lvl="1" indent="-342900">
              <a:buFont typeface="Arial" panose="020B0604020202020204" pitchFamily="34" charset="0"/>
              <a:buChar char="•"/>
            </a:pPr>
            <a:endParaRPr lang="en-US" altLang="ko-K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smtClean="0"/>
              <a:t>What sort of fruit do we bear doing God’s will?</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Galatians 5:22-23</a:t>
            </a:r>
            <a:endParaRPr lang="en-US" altLang="ko-K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smtClean="0"/>
              <a:t>What sort of fruit do we bear doing our own will?</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Galatians 5:19-21</a:t>
            </a:r>
          </a:p>
        </p:txBody>
      </p:sp>
      <p:sp>
        <p:nvSpPr>
          <p:cNvPr id="3" name="Title 2"/>
          <p:cNvSpPr>
            <a:spLocks noGrp="1"/>
          </p:cNvSpPr>
          <p:nvPr>
            <p:ph type="title"/>
          </p:nvPr>
        </p:nvSpPr>
        <p:spPr/>
        <p:txBody>
          <a:bodyPr/>
          <a:lstStyle/>
          <a:p>
            <a:r>
              <a:rPr lang="en-US" dirty="0" smtClean="0"/>
              <a:t>Fighting o</a:t>
            </a:r>
            <a:r>
              <a:rPr lang="en-US" dirty="0" smtClean="0"/>
              <a:t>ur own civil war</a:t>
            </a:r>
            <a:endParaRPr lang="en-US" dirty="0"/>
          </a:p>
        </p:txBody>
      </p:sp>
    </p:spTree>
    <p:extLst>
      <p:ext uri="{BB962C8B-B14F-4D97-AF65-F5344CB8AC3E}">
        <p14:creationId xmlns:p14="http://schemas.microsoft.com/office/powerpoint/2010/main" val="396970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1059582"/>
            <a:ext cx="8496944" cy="3744417"/>
          </a:xfrm>
        </p:spPr>
        <p:txBody>
          <a:bodyPr/>
          <a:lstStyle/>
          <a:p>
            <a:pPr marL="342900" indent="-342900">
              <a:buFont typeface="Arial" panose="020B0604020202020204" pitchFamily="34" charset="0"/>
              <a:buChar char="•"/>
            </a:pPr>
            <a:r>
              <a:rPr lang="en-US" altLang="ko-KR" sz="2400" dirty="0" smtClean="0">
                <a:solidFill>
                  <a:schemeClr val="tx1"/>
                </a:solidFill>
                <a:latin typeface="Arial" panose="020B0604020202020204" pitchFamily="34" charset="0"/>
                <a:cs typeface="Arial" panose="020B0604020202020204" pitchFamily="34" charset="0"/>
              </a:rPr>
              <a:t>We also wage a war against the world</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2 Corinthians 10:3-6</a:t>
            </a:r>
          </a:p>
          <a:p>
            <a:pPr marL="1085850" lvl="1" indent="-342900">
              <a:buFont typeface="Arial" panose="020B0604020202020204" pitchFamily="34" charset="0"/>
              <a:buChar char="•"/>
            </a:pPr>
            <a:endParaRPr lang="en-US" altLang="ko-K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smtClean="0"/>
              <a:t>The nature of the world stands opposed to God</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1 John 2:15-17;  James 4:2-4</a:t>
            </a:r>
            <a:endParaRPr lang="en-US" altLang="ko-K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altLang="ko-KR" sz="2400" dirty="0" smtClean="0"/>
          </a:p>
          <a:p>
            <a:pPr marL="342900" indent="-342900">
              <a:buFont typeface="Arial" panose="020B0604020202020204" pitchFamily="34" charset="0"/>
              <a:buChar char="•"/>
            </a:pPr>
            <a:r>
              <a:rPr lang="en-US" altLang="ko-KR" sz="2400" dirty="0" smtClean="0"/>
              <a:t>Satan uses it with devastating effect against us</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1 John 5:19; Ephesians 2:1-2</a:t>
            </a:r>
          </a:p>
        </p:txBody>
      </p:sp>
      <p:sp>
        <p:nvSpPr>
          <p:cNvPr id="3" name="Title 2"/>
          <p:cNvSpPr>
            <a:spLocks noGrp="1"/>
          </p:cNvSpPr>
          <p:nvPr>
            <p:ph type="title"/>
          </p:nvPr>
        </p:nvSpPr>
        <p:spPr/>
        <p:txBody>
          <a:bodyPr/>
          <a:lstStyle/>
          <a:p>
            <a:r>
              <a:rPr lang="en-US" dirty="0" smtClean="0"/>
              <a:t>Fighting the world</a:t>
            </a:r>
            <a:endParaRPr lang="en-US" dirty="0"/>
          </a:p>
        </p:txBody>
      </p:sp>
    </p:spTree>
    <p:extLst>
      <p:ext uri="{BB962C8B-B14F-4D97-AF65-F5344CB8AC3E}">
        <p14:creationId xmlns:p14="http://schemas.microsoft.com/office/powerpoint/2010/main" val="15064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1059582"/>
            <a:ext cx="8496944" cy="3744417"/>
          </a:xfrm>
        </p:spPr>
        <p:txBody>
          <a:bodyPr/>
          <a:lstStyle/>
          <a:p>
            <a:pPr marL="342900" indent="-342900">
              <a:buFont typeface="Arial" panose="020B0604020202020204" pitchFamily="34" charset="0"/>
              <a:buChar char="•"/>
            </a:pPr>
            <a:r>
              <a:rPr lang="en-US" altLang="ko-KR" sz="2400" dirty="0" smtClean="0">
                <a:solidFill>
                  <a:schemeClr val="tx1"/>
                </a:solidFill>
                <a:latin typeface="Arial" panose="020B0604020202020204" pitchFamily="34" charset="0"/>
                <a:cs typeface="Arial" panose="020B0604020202020204" pitchFamily="34" charset="0"/>
              </a:rPr>
              <a:t>The greatest trick the devil ever pulled was convincing the world he didn’t exist</a:t>
            </a:r>
          </a:p>
          <a:p>
            <a:pPr marL="342900" indent="-342900">
              <a:buFont typeface="Arial" panose="020B0604020202020204" pitchFamily="34" charset="0"/>
              <a:buChar char="•"/>
            </a:pPr>
            <a:endParaRPr lang="en-US" altLang="ko-KR" sz="2400" dirty="0">
              <a:solidFill>
                <a:schemeClr val="tx1"/>
              </a:solidFill>
            </a:endParaRPr>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Satan is a terrible enemy, but the one who is in us “is greater than he who is in the world” (1 John 4:4)</a:t>
            </a:r>
          </a:p>
          <a:p>
            <a:pPr marL="342900" indent="-342900">
              <a:buFont typeface="Arial" panose="020B0604020202020204" pitchFamily="34" charset="0"/>
              <a:buChar char="•"/>
            </a:pPr>
            <a:endParaRPr lang="en-US" altLang="ko-KR" sz="2400"/>
          </a:p>
          <a:p>
            <a:pPr marL="342900" indent="-342900">
              <a:buFont typeface="Arial" panose="020B0604020202020204" pitchFamily="34" charset="0"/>
              <a:buChar char="•"/>
            </a:pPr>
            <a:endParaRPr lang="en-US" altLang="ko-KR" sz="24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The battle is set, the lines are drawn</a:t>
            </a:r>
            <a:endParaRPr lang="en-US" dirty="0"/>
          </a:p>
        </p:txBody>
      </p:sp>
    </p:spTree>
    <p:extLst>
      <p:ext uri="{BB962C8B-B14F-4D97-AF65-F5344CB8AC3E}">
        <p14:creationId xmlns:p14="http://schemas.microsoft.com/office/powerpoint/2010/main" val="2980296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ko-KR" b="1" dirty="0" smtClean="0"/>
              <a:t>What picture comes to mind when you think of Satan?</a:t>
            </a:r>
            <a:endParaRPr lang="en-US" b="1"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Satan</a:t>
            </a:r>
            <a:endParaRPr lang="en-US" dirty="0"/>
          </a:p>
        </p:txBody>
      </p:sp>
      <p:pic>
        <p:nvPicPr>
          <p:cNvPr id="6" name="Content Placeholder 5"/>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4930752" y="1707654"/>
            <a:ext cx="3994149" cy="2995612"/>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097" y="1707654"/>
            <a:ext cx="2168991" cy="284529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10778"/>
          <a:stretch/>
        </p:blipFill>
        <p:spPr>
          <a:xfrm>
            <a:off x="378560" y="2066677"/>
            <a:ext cx="2238375" cy="2277565"/>
          </a:xfrm>
          <a:prstGeom prst="rect">
            <a:avLst/>
          </a:prstGeom>
        </p:spPr>
      </p:pic>
      <p:sp>
        <p:nvSpPr>
          <p:cNvPr id="10" name="Content Placeholder 1"/>
          <p:cNvSpPr txBox="1">
            <a:spLocks/>
          </p:cNvSpPr>
          <p:nvPr/>
        </p:nvSpPr>
        <p:spPr>
          <a:xfrm>
            <a:off x="395536" y="4659982"/>
            <a:ext cx="8496944" cy="460648"/>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b="1" dirty="0" smtClean="0"/>
              <a:t>Do these pictures help or hinder our understanding of his nature?</a:t>
            </a:r>
            <a:endParaRPr lang="en-US" b="1" dirty="0"/>
          </a:p>
        </p:txBody>
      </p:sp>
    </p:spTree>
    <p:extLst>
      <p:ext uri="{BB962C8B-B14F-4D97-AF65-F5344CB8AC3E}">
        <p14:creationId xmlns:p14="http://schemas.microsoft.com/office/powerpoint/2010/main" val="13678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ko-KR" b="1" dirty="0" smtClean="0"/>
              <a:t>1 Peter 5:8</a:t>
            </a:r>
            <a:endParaRPr lang="en-US" b="1" dirty="0">
              <a:latin typeface="Arial" pitchFamily="34" charset="0"/>
              <a:cs typeface="Arial" pitchFamily="34" charset="0"/>
            </a:endParaRPr>
          </a:p>
        </p:txBody>
      </p:sp>
      <p:sp>
        <p:nvSpPr>
          <p:cNvPr id="5" name="Content Placeholder 4"/>
          <p:cNvSpPr>
            <a:spLocks noGrp="1"/>
          </p:cNvSpPr>
          <p:nvPr>
            <p:ph idx="10"/>
          </p:nvPr>
        </p:nvSpPr>
        <p:spPr>
          <a:xfrm>
            <a:off x="405880" y="1592239"/>
            <a:ext cx="8496944" cy="3211760"/>
          </a:xfrm>
        </p:spPr>
        <p:txBody>
          <a:bodyPr/>
          <a:lstStyle/>
          <a:p>
            <a:r>
              <a:rPr lang="en-US" altLang="ko-KR" sz="2400" dirty="0" smtClean="0"/>
              <a:t>8 </a:t>
            </a:r>
            <a:r>
              <a:rPr lang="en-US" altLang="ko-KR" sz="2400" dirty="0"/>
              <a:t>Be of sober spirit,  be on the alert. Your adversary, the devil, prowls around like a roaring lion , seeking someone to devour</a:t>
            </a:r>
            <a:r>
              <a:rPr lang="en-US" altLang="ko-KR" sz="2400" dirty="0" smtClean="0"/>
              <a:t>.</a:t>
            </a:r>
            <a:endParaRPr lang="en-US" altLang="ko-KR" sz="2400" dirty="0"/>
          </a:p>
        </p:txBody>
      </p:sp>
      <p:sp>
        <p:nvSpPr>
          <p:cNvPr id="3" name="Title 2"/>
          <p:cNvSpPr>
            <a:spLocks noGrp="1"/>
          </p:cNvSpPr>
          <p:nvPr>
            <p:ph type="title"/>
          </p:nvPr>
        </p:nvSpPr>
        <p:spPr/>
        <p:txBody>
          <a:bodyPr/>
          <a:lstStyle/>
          <a:p>
            <a:r>
              <a:rPr lang="en-US" dirty="0" smtClean="0"/>
              <a:t>Our enemy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522" y="2509656"/>
            <a:ext cx="2732956" cy="2049717"/>
          </a:xfrm>
          <a:prstGeom prst="rect">
            <a:avLst/>
          </a:prstGeom>
        </p:spPr>
      </p:pic>
      <p:sp>
        <p:nvSpPr>
          <p:cNvPr id="6" name="Content Placeholder 1"/>
          <p:cNvSpPr txBox="1">
            <a:spLocks/>
          </p:cNvSpPr>
          <p:nvPr/>
        </p:nvSpPr>
        <p:spPr>
          <a:xfrm>
            <a:off x="400797" y="4559374"/>
            <a:ext cx="8496944" cy="460648"/>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b="1" dirty="0" smtClean="0"/>
              <a:t>Does Satan want us to fear him or embrace him?  Or both or neither?</a:t>
            </a:r>
            <a:endParaRPr lang="en-US" b="1" dirty="0"/>
          </a:p>
        </p:txBody>
      </p:sp>
    </p:spTree>
    <p:extLst>
      <p:ext uri="{BB962C8B-B14F-4D97-AF65-F5344CB8AC3E}">
        <p14:creationId xmlns:p14="http://schemas.microsoft.com/office/powerpoint/2010/main" val="20905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797" y="973726"/>
            <a:ext cx="8496944" cy="460648"/>
          </a:xfrm>
        </p:spPr>
        <p:txBody>
          <a:bodyPr/>
          <a:lstStyle/>
          <a:p>
            <a:r>
              <a:rPr lang="en-US" altLang="ko-KR" sz="2400" b="1" dirty="0" smtClean="0"/>
              <a:t>Ephesians 6:10-13</a:t>
            </a:r>
            <a:endParaRPr lang="en-US" sz="2400" b="1" dirty="0"/>
          </a:p>
        </p:txBody>
      </p:sp>
      <p:sp>
        <p:nvSpPr>
          <p:cNvPr id="5" name="Content Placeholder 4"/>
          <p:cNvSpPr>
            <a:spLocks noGrp="1"/>
          </p:cNvSpPr>
          <p:nvPr>
            <p:ph idx="10"/>
          </p:nvPr>
        </p:nvSpPr>
        <p:spPr>
          <a:xfrm>
            <a:off x="405880" y="1592239"/>
            <a:ext cx="8496944" cy="3211760"/>
          </a:xfrm>
        </p:spPr>
        <p:txBody>
          <a:bodyPr/>
          <a:lstStyle/>
          <a:p>
            <a:r>
              <a:rPr lang="en-US" altLang="ko-KR" sz="2400" dirty="0" smtClean="0"/>
              <a:t>10 Finally</a:t>
            </a:r>
            <a:r>
              <a:rPr lang="en-US" altLang="ko-KR" sz="2400" dirty="0"/>
              <a:t>, be strong in the Lord and in the strength of His might. 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13 Therefore, take up the full armor of God, so that you will be able to </a:t>
            </a:r>
            <a:r>
              <a:rPr lang="en-US" altLang="ko-KR" sz="2400" b="1" dirty="0"/>
              <a:t>resist</a:t>
            </a:r>
            <a:r>
              <a:rPr lang="en-US" altLang="ko-KR" sz="2400" dirty="0"/>
              <a:t> in the evil day, and having done everything, to stand firm</a:t>
            </a:r>
            <a:r>
              <a:rPr lang="en-US" altLang="ko-KR" sz="2400" dirty="0" smtClean="0"/>
              <a:t>.</a:t>
            </a:r>
            <a:endParaRPr lang="en-US" altLang="ko-KR" sz="2400" dirty="0"/>
          </a:p>
        </p:txBody>
      </p:sp>
      <p:sp>
        <p:nvSpPr>
          <p:cNvPr id="3" name="Title 2"/>
          <p:cNvSpPr>
            <a:spLocks noGrp="1"/>
          </p:cNvSpPr>
          <p:nvPr>
            <p:ph type="title"/>
          </p:nvPr>
        </p:nvSpPr>
        <p:spPr/>
        <p:txBody>
          <a:bodyPr/>
          <a:lstStyle/>
          <a:p>
            <a:r>
              <a:rPr lang="en-US" dirty="0" smtClean="0"/>
              <a:t>The Spiritual Battle</a:t>
            </a:r>
            <a:endParaRPr lang="en-US" dirty="0"/>
          </a:p>
        </p:txBody>
      </p:sp>
    </p:spTree>
    <p:extLst>
      <p:ext uri="{BB962C8B-B14F-4D97-AF65-F5344CB8AC3E}">
        <p14:creationId xmlns:p14="http://schemas.microsoft.com/office/powerpoint/2010/main" val="2156260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1059582"/>
            <a:ext cx="8496944" cy="3744417"/>
          </a:xfrm>
        </p:spPr>
        <p:txBody>
          <a:bodyPr/>
          <a:lstStyle/>
          <a:p>
            <a:pPr marL="342900" indent="-342900">
              <a:buFont typeface="Arial" panose="020B0604020202020204" pitchFamily="34" charset="0"/>
              <a:buChar char="•"/>
            </a:pPr>
            <a:r>
              <a:rPr lang="en-US" altLang="ko-KR" sz="2400" dirty="0" smtClean="0"/>
              <a:t>We tend to struggle with belief of the spiritual world</a:t>
            </a:r>
          </a:p>
          <a:p>
            <a:pPr marL="685800" lvl="1" indent="-339725">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Ghosts, spirits, séances, psychics, etc.</a:t>
            </a:r>
          </a:p>
          <a:p>
            <a:pPr marL="685800" lvl="1" indent="-339725">
              <a:buFont typeface="Arial" panose="020B0604020202020204" pitchFamily="34" charset="0"/>
              <a:buChar char="•"/>
            </a:pPr>
            <a:endParaRPr lang="en-US" altLang="ko-KR" sz="2400" dirty="0">
              <a:latin typeface="Arial" panose="020B0604020202020204" pitchFamily="34" charset="0"/>
              <a:cs typeface="Arial" panose="020B0604020202020204" pitchFamily="34" charset="0"/>
            </a:endParaRPr>
          </a:p>
          <a:p>
            <a:pPr indent="-396875">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Let’s not confuse our doubt of certain aspects of the paranormal or what the world calls “the spiritual world” with what the Bible says about it</a:t>
            </a:r>
          </a:p>
          <a:p>
            <a:pPr indent="-396875">
              <a:buFont typeface="Arial" panose="020B0604020202020204" pitchFamily="34" charset="0"/>
              <a:buChar char="•"/>
            </a:pPr>
            <a:endParaRPr lang="en-US" altLang="ko-KR" sz="2400" dirty="0"/>
          </a:p>
          <a:p>
            <a:pPr indent="-396875">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They aren’t (necessarily) the same thing</a:t>
            </a:r>
          </a:p>
          <a:p>
            <a:pPr lvl="1" indent="-396875">
              <a:buFont typeface="Arial" panose="020B0604020202020204" pitchFamily="34" charset="0"/>
              <a:buChar char="•"/>
            </a:pPr>
            <a:endParaRPr lang="en-US" altLang="ko-KR" sz="3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The Spiritual World</a:t>
            </a:r>
            <a:endParaRPr lang="en-US" dirty="0"/>
          </a:p>
        </p:txBody>
      </p:sp>
    </p:spTree>
    <p:extLst>
      <p:ext uri="{BB962C8B-B14F-4D97-AF65-F5344CB8AC3E}">
        <p14:creationId xmlns:p14="http://schemas.microsoft.com/office/powerpoint/2010/main" val="11998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1059582"/>
            <a:ext cx="8496944" cy="3744417"/>
          </a:xfrm>
        </p:spPr>
        <p:txBody>
          <a:bodyPr/>
          <a:lstStyle/>
          <a:p>
            <a:pPr marL="342900" indent="-342900">
              <a:buFont typeface="Arial" panose="020B0604020202020204" pitchFamily="34" charset="0"/>
              <a:buChar char="•"/>
            </a:pPr>
            <a:endParaRPr lang="en-US" altLang="ko-KR" sz="2400" dirty="0" smtClean="0"/>
          </a:p>
          <a:p>
            <a:pPr marL="342900" indent="-342900">
              <a:buFont typeface="Arial" panose="020B0604020202020204" pitchFamily="34" charset="0"/>
              <a:buChar char="•"/>
            </a:pPr>
            <a:r>
              <a:rPr lang="en-US" altLang="ko-KR" sz="2400" dirty="0" smtClean="0"/>
              <a:t>The spiritual world existed first</a:t>
            </a:r>
            <a:endParaRPr lang="en-US" altLang="ko-KR"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Job 38:4-7, Genesis 1:1, John 1:1-3</a:t>
            </a:r>
          </a:p>
          <a:p>
            <a:pPr marL="342900" indent="-342900">
              <a:buFont typeface="Arial" panose="020B0604020202020204" pitchFamily="34" charset="0"/>
              <a:buChar char="•"/>
            </a:pPr>
            <a:endParaRPr lang="en-US" altLang="ko-KR" sz="2400" dirty="0"/>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It will outlast the physical world</a:t>
            </a:r>
            <a:endParaRPr lang="en-US" altLang="ko-KR" dirty="0"/>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Luke 20:34-36, 2 Peter 3:10, most of 1 Corinthians 15</a:t>
            </a:r>
            <a:endParaRPr lang="en-US" altLang="ko-KR" sz="3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The Spiritual World</a:t>
            </a:r>
            <a:endParaRPr lang="en-US" dirty="0"/>
          </a:p>
        </p:txBody>
      </p:sp>
    </p:spTree>
    <p:extLst>
      <p:ext uri="{BB962C8B-B14F-4D97-AF65-F5344CB8AC3E}">
        <p14:creationId xmlns:p14="http://schemas.microsoft.com/office/powerpoint/2010/main" val="287053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1059582"/>
            <a:ext cx="8496944" cy="3744417"/>
          </a:xfrm>
        </p:spPr>
        <p:txBody>
          <a:bodyPr/>
          <a:lstStyle/>
          <a:p>
            <a:pPr marL="342900" indent="-342900">
              <a:buFont typeface="Arial" panose="020B0604020202020204" pitchFamily="34" charset="0"/>
              <a:buChar char="•"/>
            </a:pPr>
            <a:r>
              <a:rPr lang="en-US" altLang="ko-KR" sz="2400" dirty="0" smtClean="0"/>
              <a:t>This spiritual battle takes place in the “heavenly places”</a:t>
            </a:r>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Ephesians 6:12</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Ephesians 1:3, 20; 2:6; 3:10</a:t>
            </a:r>
          </a:p>
          <a:p>
            <a:pPr marL="1085850" lvl="1"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Hebrews 12:22-24</a:t>
            </a:r>
            <a:endParaRPr lang="en-US" altLang="ko-KR" sz="1000" dirty="0"/>
          </a:p>
          <a:p>
            <a:pPr marL="342900" indent="-342900">
              <a:buFont typeface="Arial" panose="020B0604020202020204" pitchFamily="34" charset="0"/>
              <a:buChar char="•"/>
            </a:pPr>
            <a:r>
              <a:rPr lang="en-US" altLang="ko-KR" sz="2400" dirty="0" smtClean="0"/>
              <a:t>Is this battle a present or future battle?</a:t>
            </a:r>
          </a:p>
          <a:p>
            <a:pPr marL="342900" indent="-342900">
              <a:buFont typeface="Arial" panose="020B0604020202020204" pitchFamily="34" charset="0"/>
              <a:buChar char="•"/>
            </a:pPr>
            <a:r>
              <a:rPr lang="en-US" altLang="ko-KR" sz="2400" dirty="0" smtClean="0"/>
              <a:t>Is this a realm where we actively participate while still in the physical world?</a:t>
            </a:r>
          </a:p>
          <a:p>
            <a:pPr marL="342900" indent="-342900">
              <a:buFont typeface="Arial" panose="020B0604020202020204" pitchFamily="34" charset="0"/>
              <a:buChar char="•"/>
            </a:pPr>
            <a:r>
              <a:rPr lang="en-US" altLang="ko-KR" sz="2400" dirty="0" smtClean="0"/>
              <a:t>Who else operates in this spiritual realm?</a:t>
            </a:r>
          </a:p>
          <a:p>
            <a:pPr marL="342900" indent="-342900">
              <a:buFont typeface="Arial" panose="020B0604020202020204" pitchFamily="34" charset="0"/>
              <a:buChar char="•"/>
            </a:pPr>
            <a:r>
              <a:rPr lang="en-US" altLang="ko-KR" sz="2400" dirty="0" smtClean="0"/>
              <a:t>Does all of this sound a little weird?</a:t>
            </a:r>
            <a:endParaRPr lang="en-US" altLang="ko-KR" sz="28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The Battleground</a:t>
            </a:r>
            <a:endParaRPr lang="en-US" dirty="0"/>
          </a:p>
        </p:txBody>
      </p:sp>
    </p:spTree>
    <p:extLst>
      <p:ext uri="{BB962C8B-B14F-4D97-AF65-F5344CB8AC3E}">
        <p14:creationId xmlns:p14="http://schemas.microsoft.com/office/powerpoint/2010/main" val="329571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1059582"/>
            <a:ext cx="8496944" cy="3744417"/>
          </a:xfrm>
        </p:spPr>
        <p:txBody>
          <a:bodyPr/>
          <a:lstStyle/>
          <a:p>
            <a:pPr marL="342900" indent="-342900">
              <a:buFont typeface="Arial" panose="020B0604020202020204" pitchFamily="34" charset="0"/>
              <a:buChar char="•"/>
            </a:pPr>
            <a:r>
              <a:rPr lang="en-US" altLang="ko-KR" sz="2400" dirty="0" smtClean="0"/>
              <a:t>What is Satan fighting for in this spiritual battle?</a:t>
            </a:r>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John 12:31, 1 John 5:19</a:t>
            </a:r>
          </a:p>
          <a:p>
            <a:pPr marL="342900" indent="-342900">
              <a:buFont typeface="Arial" panose="020B0604020202020204" pitchFamily="34" charset="0"/>
              <a:buChar char="•"/>
            </a:pPr>
            <a:endParaRPr lang="en-US" altLang="ko-KR" sz="1600" dirty="0"/>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What happens at the end of the battle?</a:t>
            </a:r>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Matthew 25:41 indicates eternal fire</a:t>
            </a:r>
          </a:p>
          <a:p>
            <a:pPr marL="342900" indent="-342900">
              <a:buFont typeface="Arial" panose="020B0604020202020204" pitchFamily="34" charset="0"/>
              <a:buChar char="•"/>
            </a:pPr>
            <a:endParaRPr lang="en-US" altLang="ko-KR" sz="1600" dirty="0"/>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Why is Satan fighting for this world and souls now if he will be condemned at the end of time?</a:t>
            </a:r>
          </a:p>
          <a:p>
            <a:pPr marL="342900" indent="-342900">
              <a:buFont typeface="Arial" panose="020B0604020202020204" pitchFamily="34" charset="0"/>
              <a:buChar char="•"/>
            </a:pPr>
            <a:r>
              <a:rPr lang="en-US" altLang="ko-KR" sz="2400" dirty="0" smtClean="0"/>
              <a:t>He’s evil and wants to take whoever he can with him</a:t>
            </a:r>
            <a:endParaRPr lang="en-US" altLang="ko-KR" sz="24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The Stakes</a:t>
            </a:r>
            <a:endParaRPr lang="en-US" dirty="0"/>
          </a:p>
        </p:txBody>
      </p:sp>
    </p:spTree>
    <p:extLst>
      <p:ext uri="{BB962C8B-B14F-4D97-AF65-F5344CB8AC3E}">
        <p14:creationId xmlns:p14="http://schemas.microsoft.com/office/powerpoint/2010/main" val="61543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880" y="1059582"/>
            <a:ext cx="8496944" cy="3744417"/>
          </a:xfrm>
        </p:spPr>
        <p:txBody>
          <a:bodyPr/>
          <a:lstStyle/>
          <a:p>
            <a:pPr marL="342900" indent="-342900">
              <a:buFont typeface="Arial" panose="020B0604020202020204" pitchFamily="34" charset="0"/>
              <a:buChar char="•"/>
            </a:pPr>
            <a:r>
              <a:rPr lang="en-US" altLang="ko-KR" sz="2400" dirty="0" smtClean="0"/>
              <a:t>How does Satan draw men away from God?</a:t>
            </a:r>
          </a:p>
          <a:p>
            <a:pPr marL="342900" indent="-342900">
              <a:buFont typeface="Arial" panose="020B0604020202020204" pitchFamily="34" charset="0"/>
              <a:buChar char="•"/>
            </a:pPr>
            <a:endParaRPr lang="en-US" altLang="ko-KR" sz="16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Lusts of the flesh, appeals to our carnal nature (</a:t>
            </a:r>
            <a:r>
              <a:rPr lang="en-US" altLang="ko-KR" sz="2400" dirty="0"/>
              <a:t>Ephesians </a:t>
            </a:r>
            <a:r>
              <a:rPr lang="en-US" altLang="ko-KR" sz="2400" dirty="0" smtClean="0"/>
              <a:t>2:2-3)</a:t>
            </a:r>
            <a:endParaRPr lang="en-US" altLang="ko-KR"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Demands opportunity to test us (Luke 22:31)</a:t>
            </a:r>
          </a:p>
          <a:p>
            <a:pPr marL="342900" indent="-342900">
              <a:buFont typeface="Arial" panose="020B0604020202020204" pitchFamily="34" charset="0"/>
              <a:buChar char="•"/>
            </a:pPr>
            <a:r>
              <a:rPr lang="en-US" altLang="ko-KR" sz="2400" dirty="0" smtClean="0"/>
              <a:t>Blinding us to the truth (</a:t>
            </a:r>
            <a:r>
              <a:rPr lang="en-US" altLang="ko-KR" sz="2400" dirty="0" smtClean="0">
                <a:latin typeface="Arial" panose="020B0604020202020204" pitchFamily="34" charset="0"/>
                <a:cs typeface="Arial" panose="020B0604020202020204" pitchFamily="34" charset="0"/>
              </a:rPr>
              <a:t>2 Corinthians 4:3-4) </a:t>
            </a:r>
          </a:p>
          <a:p>
            <a:pPr marL="342900" indent="-342900">
              <a:buFont typeface="Arial" panose="020B0604020202020204" pitchFamily="34" charset="0"/>
              <a:buChar char="•"/>
            </a:pPr>
            <a:r>
              <a:rPr lang="en-US" altLang="ko-KR" sz="2400" dirty="0" smtClean="0"/>
              <a:t>Tempting us (</a:t>
            </a:r>
            <a:r>
              <a:rPr lang="en-US" altLang="ko-KR" sz="2400" dirty="0" smtClean="0">
                <a:latin typeface="Arial" panose="020B0604020202020204" pitchFamily="34" charset="0"/>
                <a:cs typeface="Arial" panose="020B0604020202020204" pitchFamily="34" charset="0"/>
              </a:rPr>
              <a:t>1 Thessalonians 3:5)</a:t>
            </a:r>
            <a:endParaRPr lang="en-US" altLang="ko-KR" sz="1600" dirty="0"/>
          </a:p>
          <a:p>
            <a:pPr marL="342900" indent="-342900">
              <a:buFont typeface="Arial" panose="020B0604020202020204" pitchFamily="34" charset="0"/>
              <a:buChar char="•"/>
            </a:pPr>
            <a:r>
              <a:rPr lang="en-US" altLang="ko-KR" sz="2400" dirty="0" smtClean="0">
                <a:latin typeface="Arial" panose="020B0604020202020204" pitchFamily="34" charset="0"/>
                <a:cs typeface="Arial" panose="020B0604020202020204" pitchFamily="34" charset="0"/>
              </a:rPr>
              <a:t>Plain old lying to us (Genesis 3:1, Matthew 4:8-9)</a:t>
            </a:r>
          </a:p>
          <a:p>
            <a:pPr marL="342900" indent="-342900">
              <a:buFont typeface="Arial" panose="020B0604020202020204" pitchFamily="34" charset="0"/>
              <a:buChar char="•"/>
            </a:pPr>
            <a:r>
              <a:rPr lang="en-US" altLang="ko-KR" sz="2400" dirty="0" smtClean="0"/>
              <a:t>Disguising himself as angel of light (2 Corinthians 11:14)</a:t>
            </a:r>
            <a:endParaRPr lang="en-US" altLang="ko-KR" sz="2400"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Satan’s Tactics</a:t>
            </a:r>
            <a:endParaRPr lang="en-US" dirty="0"/>
          </a:p>
        </p:txBody>
      </p:sp>
    </p:spTree>
    <p:extLst>
      <p:ext uri="{BB962C8B-B14F-4D97-AF65-F5344CB8AC3E}">
        <p14:creationId xmlns:p14="http://schemas.microsoft.com/office/powerpoint/2010/main" val="6520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TotalTime>
  <Words>750</Words>
  <Application>Microsoft Office PowerPoint</Application>
  <PresentationFormat>On-screen Show (16:9)</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맑은 고딕</vt:lpstr>
      <vt:lpstr>Arial</vt:lpstr>
      <vt:lpstr>Calibri</vt:lpstr>
      <vt:lpstr>Office Theme</vt:lpstr>
      <vt:lpstr>Custom Design</vt:lpstr>
      <vt:lpstr>PowerPoint Presentation</vt:lpstr>
      <vt:lpstr>Satan</vt:lpstr>
      <vt:lpstr>Our enemy</vt:lpstr>
      <vt:lpstr>The Spiritual Battle</vt:lpstr>
      <vt:lpstr>The Spiritual World</vt:lpstr>
      <vt:lpstr>The Spiritual World</vt:lpstr>
      <vt:lpstr>The Battleground</vt:lpstr>
      <vt:lpstr>The Stakes</vt:lpstr>
      <vt:lpstr>Satan’s Tactics</vt:lpstr>
      <vt:lpstr>Satan’s Tactics</vt:lpstr>
      <vt:lpstr>Fighting our own civil war</vt:lpstr>
      <vt:lpstr>Fighting the world</vt:lpstr>
      <vt:lpstr>The battle is set, the lines are drawn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Josh</cp:lastModifiedBy>
  <cp:revision>50</cp:revision>
  <dcterms:created xsi:type="dcterms:W3CDTF">2014-04-01T16:27:38Z</dcterms:created>
  <dcterms:modified xsi:type="dcterms:W3CDTF">2019-04-14T21:57:29Z</dcterms:modified>
</cp:coreProperties>
</file>