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8"/>
  </p:notesMasterIdLst>
  <p:sldIdLst>
    <p:sldId id="256" r:id="rId3"/>
    <p:sldId id="263" r:id="rId4"/>
    <p:sldId id="265" r:id="rId5"/>
    <p:sldId id="264" r:id="rId6"/>
    <p:sldId id="266"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00"/>
  </p:normalViewPr>
  <p:slideViewPr>
    <p:cSldViewPr snapToGrid="0">
      <p:cViewPr varScale="1">
        <p:scale>
          <a:sx n="113" d="100"/>
          <a:sy n="113" d="100"/>
        </p:scale>
        <p:origin x="7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4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76C4789-3738-4FE8-933A-4A3DF174E284}" type="slidenum">
              <a:rPr lang="en-US" altLang="en-US"/>
              <a:pPr/>
              <a:t>‹#›</a:t>
            </a:fld>
            <a:endParaRPr lang="en-US" altLang="en-US"/>
          </a:p>
        </p:txBody>
      </p:sp>
    </p:spTree>
    <p:extLst>
      <p:ext uri="{BB962C8B-B14F-4D97-AF65-F5344CB8AC3E}">
        <p14:creationId xmlns:p14="http://schemas.microsoft.com/office/powerpoint/2010/main" val="10787633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alphaModFix amt="35000"/>
            <a:lum/>
          </a:blip>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altLang="en-US" noProof="0" smtClean="0"/>
              <a:t>Click to edit Master title style</a:t>
            </a:r>
          </a:p>
        </p:txBody>
      </p:sp>
      <p:sp>
        <p:nvSpPr>
          <p:cNvPr id="1331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altLang="en-US" noProof="0" smtClean="0"/>
              <a:t>Click to edit Master subtitle style</a:t>
            </a:r>
          </a:p>
        </p:txBody>
      </p:sp>
      <p:sp>
        <p:nvSpPr>
          <p:cNvPr id="13316" name="Rectangle 4"/>
          <p:cNvSpPr>
            <a:spLocks noGrp="1" noChangeArrowheads="1"/>
          </p:cNvSpPr>
          <p:nvPr>
            <p:ph type="dt" sz="half" idx="2"/>
          </p:nvPr>
        </p:nvSpPr>
        <p:spPr/>
        <p:txBody>
          <a:bodyPr/>
          <a:lstStyle>
            <a:lvl1pPr>
              <a:defRPr/>
            </a:lvl1pPr>
          </a:lstStyle>
          <a:p>
            <a:endParaRPr lang="en-US" altLang="en-US"/>
          </a:p>
        </p:txBody>
      </p:sp>
      <p:sp>
        <p:nvSpPr>
          <p:cNvPr id="13317" name="Rectangle 5"/>
          <p:cNvSpPr>
            <a:spLocks noGrp="1" noChangeArrowheads="1"/>
          </p:cNvSpPr>
          <p:nvPr>
            <p:ph type="ftr" sz="quarter" idx="3"/>
          </p:nvPr>
        </p:nvSpPr>
        <p:spPr/>
        <p:txBody>
          <a:bodyPr/>
          <a:lstStyle>
            <a:lvl1pPr>
              <a:defRPr/>
            </a:lvl1pPr>
          </a:lstStyle>
          <a:p>
            <a:endParaRPr lang="en-US" altLang="en-US"/>
          </a:p>
        </p:txBody>
      </p:sp>
      <p:sp>
        <p:nvSpPr>
          <p:cNvPr id="13318" name="Rectangle 6"/>
          <p:cNvSpPr>
            <a:spLocks noGrp="1" noChangeArrowheads="1"/>
          </p:cNvSpPr>
          <p:nvPr>
            <p:ph type="sldNum" sz="quarter" idx="4"/>
          </p:nvPr>
        </p:nvSpPr>
        <p:spPr/>
        <p:txBody>
          <a:bodyPr/>
          <a:lstStyle>
            <a:lvl1pPr>
              <a:defRPr/>
            </a:lvl1pPr>
          </a:lstStyle>
          <a:p>
            <a:fld id="{CAFC8F90-DABF-43DE-A0EA-CD6149404572}" type="slidenum">
              <a:rPr lang="en-US" altLang="en-US"/>
              <a:pPr/>
              <a:t>‹#›</a:t>
            </a:fld>
            <a:endParaRPr lang="en-US"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80744C9-8A83-40FD-AE25-D8D479D8773E}" type="slidenum">
              <a:rPr lang="en-US" altLang="en-US"/>
              <a:pPr/>
              <a:t>‹#›</a:t>
            </a:fld>
            <a:endParaRPr lang="en-US" altLang="en-US"/>
          </a:p>
        </p:txBody>
      </p:sp>
    </p:spTree>
    <p:extLst>
      <p:ext uri="{BB962C8B-B14F-4D97-AF65-F5344CB8AC3E}">
        <p14:creationId xmlns:p14="http://schemas.microsoft.com/office/powerpoint/2010/main" val="365978730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12BEDDF-EA35-417C-A9E0-4F2EE66D6723}" type="slidenum">
              <a:rPr lang="en-US" altLang="en-US"/>
              <a:pPr/>
              <a:t>‹#›</a:t>
            </a:fld>
            <a:endParaRPr lang="en-US" altLang="en-US"/>
          </a:p>
        </p:txBody>
      </p:sp>
    </p:spTree>
    <p:extLst>
      <p:ext uri="{BB962C8B-B14F-4D97-AF65-F5344CB8AC3E}">
        <p14:creationId xmlns:p14="http://schemas.microsoft.com/office/powerpoint/2010/main" val="209856324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5"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altLang="en-US" noProof="0" smtClean="0"/>
              <a:t>Click to edit Master title style</a:t>
            </a:r>
          </a:p>
        </p:txBody>
      </p:sp>
      <p:sp>
        <p:nvSpPr>
          <p:cNvPr id="49156"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altLang="en-US" noProof="0" smtClean="0"/>
              <a:t>Click to edit Master subtitle style</a:t>
            </a:r>
          </a:p>
        </p:txBody>
      </p:sp>
      <p:sp>
        <p:nvSpPr>
          <p:cNvPr id="49157" name="Rectangle 5"/>
          <p:cNvSpPr>
            <a:spLocks noGrp="1" noChangeArrowheads="1"/>
          </p:cNvSpPr>
          <p:nvPr>
            <p:ph type="dt" sz="half" idx="2"/>
          </p:nvPr>
        </p:nvSpPr>
        <p:spPr/>
        <p:txBody>
          <a:bodyPr/>
          <a:lstStyle>
            <a:lvl1pPr>
              <a:defRPr/>
            </a:lvl1pPr>
          </a:lstStyle>
          <a:p>
            <a:endParaRPr lang="en-US" altLang="en-US"/>
          </a:p>
        </p:txBody>
      </p:sp>
      <p:sp>
        <p:nvSpPr>
          <p:cNvPr id="49158" name="Rectangle 6"/>
          <p:cNvSpPr>
            <a:spLocks noGrp="1" noChangeArrowheads="1"/>
          </p:cNvSpPr>
          <p:nvPr>
            <p:ph type="ftr" sz="quarter" idx="3"/>
          </p:nvPr>
        </p:nvSpPr>
        <p:spPr/>
        <p:txBody>
          <a:bodyPr/>
          <a:lstStyle>
            <a:lvl1pPr>
              <a:defRPr/>
            </a:lvl1pPr>
          </a:lstStyle>
          <a:p>
            <a:endParaRPr lang="en-US" altLang="en-US"/>
          </a:p>
        </p:txBody>
      </p:sp>
      <p:sp>
        <p:nvSpPr>
          <p:cNvPr id="49159" name="Rectangle 7"/>
          <p:cNvSpPr>
            <a:spLocks noGrp="1" noChangeArrowheads="1"/>
          </p:cNvSpPr>
          <p:nvPr>
            <p:ph type="sldNum" sz="quarter" idx="4"/>
          </p:nvPr>
        </p:nvSpPr>
        <p:spPr/>
        <p:txBody>
          <a:bodyPr/>
          <a:lstStyle>
            <a:lvl1pPr>
              <a:defRPr/>
            </a:lvl1pPr>
          </a:lstStyle>
          <a:p>
            <a:fld id="{1D60F16F-462C-43C8-A189-7811EEF55C6B}" type="slidenum">
              <a:rPr lang="en-US" altLang="en-US"/>
              <a:pPr/>
              <a:t>‹#›</a:t>
            </a:fld>
            <a:endParaRPr lang="en-US"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E4BF6D9-CD0B-435F-BB12-7A7CA1174DE3}" type="slidenum">
              <a:rPr lang="en-US" altLang="en-US"/>
              <a:pPr/>
              <a:t>‹#›</a:t>
            </a:fld>
            <a:endParaRPr lang="en-US" altLang="en-US"/>
          </a:p>
        </p:txBody>
      </p:sp>
    </p:spTree>
    <p:extLst>
      <p:ext uri="{BB962C8B-B14F-4D97-AF65-F5344CB8AC3E}">
        <p14:creationId xmlns:p14="http://schemas.microsoft.com/office/powerpoint/2010/main" val="334250688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FE2AC-3461-4A1C-BBF8-D1D874C666D6}" type="slidenum">
              <a:rPr lang="en-US" altLang="en-US"/>
              <a:pPr/>
              <a:t>‹#›</a:t>
            </a:fld>
            <a:endParaRPr lang="en-US" altLang="en-US"/>
          </a:p>
        </p:txBody>
      </p:sp>
    </p:spTree>
    <p:extLst>
      <p:ext uri="{BB962C8B-B14F-4D97-AF65-F5344CB8AC3E}">
        <p14:creationId xmlns:p14="http://schemas.microsoft.com/office/powerpoint/2010/main" val="28595082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D293935-EC07-4A94-8216-E53B91042790}" type="slidenum">
              <a:rPr lang="en-US" altLang="en-US"/>
              <a:pPr/>
              <a:t>‹#›</a:t>
            </a:fld>
            <a:endParaRPr lang="en-US" altLang="en-US"/>
          </a:p>
        </p:txBody>
      </p:sp>
    </p:spTree>
    <p:extLst>
      <p:ext uri="{BB962C8B-B14F-4D97-AF65-F5344CB8AC3E}">
        <p14:creationId xmlns:p14="http://schemas.microsoft.com/office/powerpoint/2010/main" val="399585608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1FA65EA-32D6-4A2B-BC84-BA126B66B0F2}" type="slidenum">
              <a:rPr lang="en-US" altLang="en-US"/>
              <a:pPr/>
              <a:t>‹#›</a:t>
            </a:fld>
            <a:endParaRPr lang="en-US" altLang="en-US"/>
          </a:p>
        </p:txBody>
      </p:sp>
    </p:spTree>
    <p:extLst>
      <p:ext uri="{BB962C8B-B14F-4D97-AF65-F5344CB8AC3E}">
        <p14:creationId xmlns:p14="http://schemas.microsoft.com/office/powerpoint/2010/main" val="273015880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648229"/>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5D43D4A-FB95-4949-9049-E4BC5D7EA39C}" type="slidenum">
              <a:rPr lang="en-US" altLang="en-US"/>
              <a:pPr/>
              <a:t>‹#›</a:t>
            </a:fld>
            <a:endParaRPr lang="en-US" altLang="en-US"/>
          </a:p>
        </p:txBody>
      </p:sp>
    </p:spTree>
    <p:extLst>
      <p:ext uri="{BB962C8B-B14F-4D97-AF65-F5344CB8AC3E}">
        <p14:creationId xmlns:p14="http://schemas.microsoft.com/office/powerpoint/2010/main" val="2939276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DE44045-E526-4689-B60B-7B6181A8F517}" type="slidenum">
              <a:rPr lang="en-US" altLang="en-US"/>
              <a:pPr/>
              <a:t>‹#›</a:t>
            </a:fld>
            <a:endParaRPr lang="en-US" altLang="en-US"/>
          </a:p>
        </p:txBody>
      </p:sp>
    </p:spTree>
    <p:extLst>
      <p:ext uri="{BB962C8B-B14F-4D97-AF65-F5344CB8AC3E}">
        <p14:creationId xmlns:p14="http://schemas.microsoft.com/office/powerpoint/2010/main" val="43239714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B39DBBC-A013-4B2B-A3D2-1E039180AB43}" type="slidenum">
              <a:rPr lang="en-US" altLang="en-US"/>
              <a:pPr/>
              <a:t>‹#›</a:t>
            </a:fld>
            <a:endParaRPr lang="en-US" altLang="en-US"/>
          </a:p>
        </p:txBody>
      </p:sp>
    </p:spTree>
    <p:extLst>
      <p:ext uri="{BB962C8B-B14F-4D97-AF65-F5344CB8AC3E}">
        <p14:creationId xmlns:p14="http://schemas.microsoft.com/office/powerpoint/2010/main" val="29908287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03513" y="143934"/>
            <a:ext cx="6316662" cy="643466"/>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328334" y="889000"/>
            <a:ext cx="6691842" cy="562186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23780938"/>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A885E3C-3789-411C-8302-3E63A5B04114}" type="slidenum">
              <a:rPr lang="en-US" altLang="en-US"/>
              <a:pPr/>
              <a:t>‹#›</a:t>
            </a:fld>
            <a:endParaRPr lang="en-US" altLang="en-US"/>
          </a:p>
        </p:txBody>
      </p:sp>
    </p:spTree>
    <p:extLst>
      <p:ext uri="{BB962C8B-B14F-4D97-AF65-F5344CB8AC3E}">
        <p14:creationId xmlns:p14="http://schemas.microsoft.com/office/powerpoint/2010/main" val="373445628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BB32510-3416-471E-90CD-5585E6079DCB}" type="slidenum">
              <a:rPr lang="en-US" altLang="en-US"/>
              <a:pPr/>
              <a:t>‹#›</a:t>
            </a:fld>
            <a:endParaRPr lang="en-US" altLang="en-US"/>
          </a:p>
        </p:txBody>
      </p:sp>
    </p:spTree>
    <p:extLst>
      <p:ext uri="{BB962C8B-B14F-4D97-AF65-F5344CB8AC3E}">
        <p14:creationId xmlns:p14="http://schemas.microsoft.com/office/powerpoint/2010/main" val="355367789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F5BFA5F-30BE-483E-84DF-52E67A0204C3}" type="slidenum">
              <a:rPr lang="en-US" altLang="en-US"/>
              <a:pPr/>
              <a:t>‹#›</a:t>
            </a:fld>
            <a:endParaRPr lang="en-US" altLang="en-US"/>
          </a:p>
        </p:txBody>
      </p:sp>
    </p:spTree>
    <p:extLst>
      <p:ext uri="{BB962C8B-B14F-4D97-AF65-F5344CB8AC3E}">
        <p14:creationId xmlns:p14="http://schemas.microsoft.com/office/powerpoint/2010/main" val="213459625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9B6330C-467A-4F12-A572-C33C18F22837}" type="slidenum">
              <a:rPr lang="en-US" altLang="en-US"/>
              <a:pPr/>
              <a:t>‹#›</a:t>
            </a:fld>
            <a:endParaRPr lang="en-US" altLang="en-US"/>
          </a:p>
        </p:txBody>
      </p:sp>
    </p:spTree>
    <p:extLst>
      <p:ext uri="{BB962C8B-B14F-4D97-AF65-F5344CB8AC3E}">
        <p14:creationId xmlns:p14="http://schemas.microsoft.com/office/powerpoint/2010/main" val="25181971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63A2AFE-C26F-433F-BF1E-4A9EE8C23B29}" type="slidenum">
              <a:rPr lang="en-US" altLang="en-US"/>
              <a:pPr/>
              <a:t>‹#›</a:t>
            </a:fld>
            <a:endParaRPr lang="en-US" altLang="en-US"/>
          </a:p>
        </p:txBody>
      </p:sp>
    </p:spTree>
    <p:extLst>
      <p:ext uri="{BB962C8B-B14F-4D97-AF65-F5344CB8AC3E}">
        <p14:creationId xmlns:p14="http://schemas.microsoft.com/office/powerpoint/2010/main" val="323729841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7BFD463-3D97-4DD3-92D7-3DB0AA48F0FD}" type="slidenum">
              <a:rPr lang="en-US" altLang="en-US"/>
              <a:pPr/>
              <a:t>‹#›</a:t>
            </a:fld>
            <a:endParaRPr lang="en-US" altLang="en-US"/>
          </a:p>
        </p:txBody>
      </p:sp>
    </p:spTree>
    <p:extLst>
      <p:ext uri="{BB962C8B-B14F-4D97-AF65-F5344CB8AC3E}">
        <p14:creationId xmlns:p14="http://schemas.microsoft.com/office/powerpoint/2010/main" val="215236454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6E1E814-7E8E-47D5-96A4-28515A7AA8A2}" type="slidenum">
              <a:rPr lang="en-US" altLang="en-US"/>
              <a:pPr/>
              <a:t>‹#›</a:t>
            </a:fld>
            <a:endParaRPr lang="en-US" altLang="en-US"/>
          </a:p>
        </p:txBody>
      </p:sp>
    </p:spTree>
    <p:extLst>
      <p:ext uri="{BB962C8B-B14F-4D97-AF65-F5344CB8AC3E}">
        <p14:creationId xmlns:p14="http://schemas.microsoft.com/office/powerpoint/2010/main" val="252439015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4D9DA98-CDEC-4536-95E3-692FA5285166}" type="slidenum">
              <a:rPr lang="en-US" altLang="en-US"/>
              <a:pPr/>
              <a:t>‹#›</a:t>
            </a:fld>
            <a:endParaRPr lang="en-US" altLang="en-US"/>
          </a:p>
        </p:txBody>
      </p:sp>
    </p:spTree>
    <p:extLst>
      <p:ext uri="{BB962C8B-B14F-4D97-AF65-F5344CB8AC3E}">
        <p14:creationId xmlns:p14="http://schemas.microsoft.com/office/powerpoint/2010/main" val="125227749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3A1A94F-B32E-4946-B090-DCE78F1C5C48}" type="slidenum">
              <a:rPr lang="en-US" altLang="en-US"/>
              <a:pPr/>
              <a:t>‹#›</a:t>
            </a:fld>
            <a:endParaRPr lang="en-US" altLang="en-US"/>
          </a:p>
        </p:txBody>
      </p:sp>
    </p:spTree>
    <p:extLst>
      <p:ext uri="{BB962C8B-B14F-4D97-AF65-F5344CB8AC3E}">
        <p14:creationId xmlns:p14="http://schemas.microsoft.com/office/powerpoint/2010/main" val="118819322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A480EC0-5468-405F-8758-84CD16234DA2}" type="slidenum">
              <a:rPr lang="en-US" altLang="en-US"/>
              <a:pPr/>
              <a:t>‹#›</a:t>
            </a:fld>
            <a:endParaRPr lang="en-US" altLang="en-US"/>
          </a:p>
        </p:txBody>
      </p:sp>
    </p:spTree>
    <p:extLst>
      <p:ext uri="{BB962C8B-B14F-4D97-AF65-F5344CB8AC3E}">
        <p14:creationId xmlns:p14="http://schemas.microsoft.com/office/powerpoint/2010/main" val="182003926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alphaModFix amt="35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35E2D17-8F2C-42B5-942A-8623F698ACC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xStyles>
    <p:title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1"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48132"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3"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48134"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8135"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BBAA06D-D22E-4E1E-9FE6-E4782457411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2701925" y="2130425"/>
            <a:ext cx="5671608" cy="1470025"/>
          </a:xfrm>
        </p:spPr>
        <p:txBody>
          <a:bodyPr/>
          <a:lstStyle/>
          <a:p>
            <a:r>
              <a:rPr lang="en-US" altLang="en-US" dirty="0" smtClean="0"/>
              <a:t>1 Corinthians</a:t>
            </a:r>
            <a:endParaRPr lang="en-US" altLang="en-US" dirty="0"/>
          </a:p>
        </p:txBody>
      </p:sp>
      <p:sp>
        <p:nvSpPr>
          <p:cNvPr id="69635" name="Rectangle 3"/>
          <p:cNvSpPr>
            <a:spLocks noGrp="1" noChangeArrowheads="1"/>
          </p:cNvSpPr>
          <p:nvPr>
            <p:ph type="subTitle" idx="1"/>
          </p:nvPr>
        </p:nvSpPr>
        <p:spPr/>
        <p:txBody>
          <a:bodyPr/>
          <a:lstStyle/>
          <a:p>
            <a:r>
              <a:rPr lang="en-US" altLang="en-US" dirty="0" smtClean="0"/>
              <a:t>Application to our lives </a:t>
            </a:r>
            <a:r>
              <a:rPr lang="en-US" altLang="en-US" dirty="0" smtClean="0"/>
              <a:t>today</a:t>
            </a:r>
          </a:p>
          <a:p>
            <a:r>
              <a:rPr lang="en-US" altLang="en-US" dirty="0" smtClean="0"/>
              <a:t>Lesson 2</a:t>
            </a:r>
            <a:endParaRPr lang="en-US" alt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658533" y="143934"/>
            <a:ext cx="6361642" cy="643466"/>
          </a:xfrm>
        </p:spPr>
        <p:txBody>
          <a:bodyPr/>
          <a:lstStyle/>
          <a:p>
            <a:r>
              <a:rPr lang="en-US" altLang="en-US" dirty="0" smtClean="0"/>
              <a:t>1 Corinthians 1:10-17</a:t>
            </a:r>
            <a:endParaRPr lang="en-US" altLang="en-US" dirty="0"/>
          </a:p>
        </p:txBody>
      </p:sp>
      <p:sp>
        <p:nvSpPr>
          <p:cNvPr id="70659" name="Rectangle 3"/>
          <p:cNvSpPr>
            <a:spLocks noGrp="1" noChangeArrowheads="1"/>
          </p:cNvSpPr>
          <p:nvPr>
            <p:ph type="body" idx="1"/>
          </p:nvPr>
        </p:nvSpPr>
        <p:spPr>
          <a:xfrm>
            <a:off x="2658533" y="889000"/>
            <a:ext cx="6361643" cy="5621867"/>
          </a:xfrm>
        </p:spPr>
        <p:txBody>
          <a:bodyPr/>
          <a:lstStyle/>
          <a:p>
            <a:r>
              <a:rPr lang="en-US" altLang="en-US" dirty="0" smtClean="0"/>
              <a:t>Chloe wrote a letter to Paul saying that there were quarrels among the Corinthians</a:t>
            </a:r>
          </a:p>
          <a:p>
            <a:endParaRPr lang="en-US" altLang="en-US" dirty="0" smtClean="0"/>
          </a:p>
          <a:p>
            <a:r>
              <a:rPr lang="en-US" altLang="en-US" dirty="0" smtClean="0"/>
              <a:t>What were those quarrels?</a:t>
            </a:r>
          </a:p>
          <a:p>
            <a:r>
              <a:rPr lang="en-US" altLang="en-US" dirty="0" smtClean="0"/>
              <a:t>People were choosing someone to “attach” themselves to</a:t>
            </a:r>
          </a:p>
          <a:p>
            <a:endParaRPr lang="en-US" altLang="en-US" dirty="0"/>
          </a:p>
          <a:p>
            <a:r>
              <a:rPr lang="en-US" altLang="en-US" dirty="0" smtClean="0"/>
              <a:t>Historical context:</a:t>
            </a:r>
          </a:p>
          <a:p>
            <a:pPr lvl="1"/>
            <a:r>
              <a:rPr lang="en-US" altLang="en-US" dirty="0" smtClean="0"/>
              <a:t>As mentioned last week, Athens was a little over 50 miles away from Corinth</a:t>
            </a:r>
          </a:p>
          <a:p>
            <a:pPr lvl="1"/>
            <a:r>
              <a:rPr lang="en-US" altLang="en-US" dirty="0" smtClean="0"/>
              <a:t>Philosophical influence was tremendous</a:t>
            </a:r>
          </a:p>
          <a:p>
            <a:pPr lvl="1"/>
            <a:r>
              <a:rPr lang="en-US" altLang="en-US" dirty="0" smtClean="0"/>
              <a:t>Each important philosopher led a gaggle of apprentice philosophers</a:t>
            </a:r>
            <a:endParaRPr lang="en-US" altLang="en-US" dirty="0"/>
          </a:p>
        </p:txBody>
      </p:sp>
    </p:spTree>
    <p:extLst>
      <p:ext uri="{BB962C8B-B14F-4D97-AF65-F5344CB8AC3E}">
        <p14:creationId xmlns:p14="http://schemas.microsoft.com/office/powerpoint/2010/main" val="311286395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658533" y="143934"/>
            <a:ext cx="6361642" cy="643466"/>
          </a:xfrm>
        </p:spPr>
        <p:txBody>
          <a:bodyPr/>
          <a:lstStyle/>
          <a:p>
            <a:r>
              <a:rPr lang="en-US" altLang="en-US" dirty="0" smtClean="0"/>
              <a:t>1 Corinthians 1:10-17</a:t>
            </a:r>
            <a:endParaRPr lang="en-US" altLang="en-US" dirty="0"/>
          </a:p>
        </p:txBody>
      </p:sp>
      <p:sp>
        <p:nvSpPr>
          <p:cNvPr id="70659" name="Rectangle 3"/>
          <p:cNvSpPr>
            <a:spLocks noGrp="1" noChangeArrowheads="1"/>
          </p:cNvSpPr>
          <p:nvPr>
            <p:ph type="body" idx="1"/>
          </p:nvPr>
        </p:nvSpPr>
        <p:spPr>
          <a:xfrm>
            <a:off x="2658533" y="889000"/>
            <a:ext cx="6361643" cy="5621867"/>
          </a:xfrm>
        </p:spPr>
        <p:txBody>
          <a:bodyPr/>
          <a:lstStyle/>
          <a:p>
            <a:r>
              <a:rPr lang="en-US" altLang="en-US" dirty="0" smtClean="0"/>
              <a:t>The Corinthians were then forcing that structure upon their church</a:t>
            </a:r>
          </a:p>
          <a:p>
            <a:r>
              <a:rPr lang="en-US" altLang="en-US" dirty="0" smtClean="0"/>
              <a:t>They would pick a teacher to “follow” and there was apparently division among the congregation regarding which of their teachers was the best</a:t>
            </a:r>
          </a:p>
          <a:p>
            <a:r>
              <a:rPr lang="en-US" altLang="en-US" dirty="0" smtClean="0"/>
              <a:t>Paul, Apollos, Peter (Cephas), and Christ all had devoted Christian followers in Corinth who were (at least partially) rejecting the teaching of the others</a:t>
            </a:r>
          </a:p>
          <a:p>
            <a:endParaRPr lang="en-US" altLang="en-US" sz="1400" dirty="0"/>
          </a:p>
          <a:p>
            <a:endParaRPr lang="en-US" altLang="en-US" dirty="0" smtClean="0"/>
          </a:p>
          <a:p>
            <a:endParaRPr lang="en-US" altLang="en-US" dirty="0"/>
          </a:p>
        </p:txBody>
      </p:sp>
    </p:spTree>
    <p:extLst>
      <p:ext uri="{BB962C8B-B14F-4D97-AF65-F5344CB8AC3E}">
        <p14:creationId xmlns:p14="http://schemas.microsoft.com/office/powerpoint/2010/main" val="167045497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658533" y="143934"/>
            <a:ext cx="6361642" cy="643466"/>
          </a:xfrm>
        </p:spPr>
        <p:txBody>
          <a:bodyPr/>
          <a:lstStyle/>
          <a:p>
            <a:r>
              <a:rPr lang="en-US" altLang="en-US" dirty="0" smtClean="0"/>
              <a:t>1 Corinthians 1:10-17</a:t>
            </a:r>
            <a:endParaRPr lang="en-US" altLang="en-US" dirty="0"/>
          </a:p>
        </p:txBody>
      </p:sp>
      <p:sp>
        <p:nvSpPr>
          <p:cNvPr id="70659" name="Rectangle 3"/>
          <p:cNvSpPr>
            <a:spLocks noGrp="1" noChangeArrowheads="1"/>
          </p:cNvSpPr>
          <p:nvPr>
            <p:ph type="body" idx="1"/>
          </p:nvPr>
        </p:nvSpPr>
        <p:spPr>
          <a:xfrm>
            <a:off x="2658533" y="889000"/>
            <a:ext cx="6361643" cy="5621867"/>
          </a:xfrm>
        </p:spPr>
        <p:txBody>
          <a:bodyPr/>
          <a:lstStyle/>
          <a:p>
            <a:r>
              <a:rPr lang="en-US" altLang="en-US" dirty="0" smtClean="0"/>
              <a:t>What is the main issue that Paul is addressing here</a:t>
            </a:r>
            <a:r>
              <a:rPr lang="en-US" altLang="en-US" dirty="0" smtClean="0"/>
              <a:t>?</a:t>
            </a:r>
          </a:p>
          <a:p>
            <a:r>
              <a:rPr lang="en-US" altLang="en-US" dirty="0" smtClean="0"/>
              <a:t>What has happened within the Corinthian church because of </a:t>
            </a:r>
            <a:r>
              <a:rPr lang="en-US" altLang="en-US" smtClean="0"/>
              <a:t>this doctrine?</a:t>
            </a:r>
            <a:endParaRPr lang="en-US" altLang="en-US" dirty="0" smtClean="0"/>
          </a:p>
          <a:p>
            <a:r>
              <a:rPr lang="en-US" altLang="en-US" dirty="0" smtClean="0"/>
              <a:t>Does this directly apply to the Church today?</a:t>
            </a:r>
          </a:p>
          <a:p>
            <a:r>
              <a:rPr lang="en-US" altLang="en-US" dirty="0" smtClean="0"/>
              <a:t>How do we apply it to our Christian walk?</a:t>
            </a:r>
          </a:p>
          <a:p>
            <a:endParaRPr lang="en-US" altLang="en-US" dirty="0"/>
          </a:p>
          <a:p>
            <a:endParaRPr lang="en-US" altLang="en-US" dirty="0" smtClean="0"/>
          </a:p>
        </p:txBody>
      </p:sp>
    </p:spTree>
    <p:extLst>
      <p:ext uri="{BB962C8B-B14F-4D97-AF65-F5344CB8AC3E}">
        <p14:creationId xmlns:p14="http://schemas.microsoft.com/office/powerpoint/2010/main" val="212311438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658533" y="143934"/>
            <a:ext cx="6361642" cy="643466"/>
          </a:xfrm>
        </p:spPr>
        <p:txBody>
          <a:bodyPr/>
          <a:lstStyle/>
          <a:p>
            <a:r>
              <a:rPr lang="en-US" altLang="en-US" dirty="0" smtClean="0"/>
              <a:t>1 Corinthians 1:10-17</a:t>
            </a:r>
            <a:endParaRPr lang="en-US" altLang="en-US" dirty="0"/>
          </a:p>
        </p:txBody>
      </p:sp>
      <p:sp>
        <p:nvSpPr>
          <p:cNvPr id="70659" name="Rectangle 3"/>
          <p:cNvSpPr>
            <a:spLocks noGrp="1" noChangeArrowheads="1"/>
          </p:cNvSpPr>
          <p:nvPr>
            <p:ph type="body" idx="1"/>
          </p:nvPr>
        </p:nvSpPr>
        <p:spPr>
          <a:xfrm>
            <a:off x="2658533" y="889000"/>
            <a:ext cx="6361643" cy="5621867"/>
          </a:xfrm>
        </p:spPr>
        <p:txBody>
          <a:bodyPr/>
          <a:lstStyle/>
          <a:p>
            <a:pPr marL="0" indent="0">
              <a:buNone/>
            </a:pPr>
            <a:r>
              <a:rPr lang="en-US" altLang="en-US" dirty="0"/>
              <a:t>10 Now I exhort you, brethren, by the name of our Lord Jesus Christ, that you all speak the same and that there be no divisions among you, but that you are joined perfectly together with the same mind and in the same judgment.</a:t>
            </a:r>
          </a:p>
          <a:p>
            <a:endParaRPr lang="en-US" altLang="en-US" dirty="0" smtClean="0"/>
          </a:p>
          <a:p>
            <a:r>
              <a:rPr lang="en-US" altLang="en-US" dirty="0" smtClean="0"/>
              <a:t>Can we extend this to Christian denominationalism as well?</a:t>
            </a:r>
          </a:p>
          <a:p>
            <a:r>
              <a:rPr lang="en-US" altLang="en-US" dirty="0" smtClean="0"/>
              <a:t>Should “Christians” be unified because we all believe in Jesus?</a:t>
            </a:r>
            <a:endParaRPr lang="en-US" altLang="en-US" dirty="0"/>
          </a:p>
          <a:p>
            <a:endParaRPr lang="en-US" altLang="en-US" dirty="0" smtClean="0"/>
          </a:p>
        </p:txBody>
      </p:sp>
    </p:spTree>
    <p:extLst>
      <p:ext uri="{BB962C8B-B14F-4D97-AF65-F5344CB8AC3E}">
        <p14:creationId xmlns:p14="http://schemas.microsoft.com/office/powerpoint/2010/main" val="290256356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Office Theme">
  <a:themeElements>
    <a:clrScheme name="Office Theme 2">
      <a:dk1>
        <a:srgbClr val="000000"/>
      </a:dk1>
      <a:lt1>
        <a:srgbClr val="33CCFF"/>
      </a:lt1>
      <a:dk2>
        <a:srgbClr val="000000"/>
      </a:dk2>
      <a:lt2>
        <a:srgbClr val="CCCCCC"/>
      </a:lt2>
      <a:accent1>
        <a:srgbClr val="234F8C"/>
      </a:accent1>
      <a:accent2>
        <a:srgbClr val="206B20"/>
      </a:accent2>
      <a:accent3>
        <a:srgbClr val="ADE2FF"/>
      </a:accent3>
      <a:accent4>
        <a:srgbClr val="000000"/>
      </a:accent4>
      <a:accent5>
        <a:srgbClr val="ACB2C5"/>
      </a:accent5>
      <a:accent6>
        <a:srgbClr val="1C601C"/>
      </a:accent6>
      <a:hlink>
        <a:srgbClr val="005673"/>
      </a:hlink>
      <a:folHlink>
        <a:srgbClr val="4539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33CCFF"/>
        </a:lt1>
        <a:dk2>
          <a:srgbClr val="000000"/>
        </a:dk2>
        <a:lt2>
          <a:srgbClr val="CCCCCC"/>
        </a:lt2>
        <a:accent1>
          <a:srgbClr val="00698C"/>
        </a:accent1>
        <a:accent2>
          <a:srgbClr val="175C73"/>
        </a:accent2>
        <a:accent3>
          <a:srgbClr val="ADE2FF"/>
        </a:accent3>
        <a:accent4>
          <a:srgbClr val="000000"/>
        </a:accent4>
        <a:accent5>
          <a:srgbClr val="AAB9C5"/>
        </a:accent5>
        <a:accent6>
          <a:srgbClr val="145368"/>
        </a:accent6>
        <a:hlink>
          <a:srgbClr val="004D66"/>
        </a:hlink>
        <a:folHlink>
          <a:srgbClr val="004466"/>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33CCFF"/>
        </a:lt1>
        <a:dk2>
          <a:srgbClr val="000000"/>
        </a:dk2>
        <a:lt2>
          <a:srgbClr val="CCCCCC"/>
        </a:lt2>
        <a:accent1>
          <a:srgbClr val="234F8C"/>
        </a:accent1>
        <a:accent2>
          <a:srgbClr val="206B20"/>
        </a:accent2>
        <a:accent3>
          <a:srgbClr val="ADE2FF"/>
        </a:accent3>
        <a:accent4>
          <a:srgbClr val="000000"/>
        </a:accent4>
        <a:accent5>
          <a:srgbClr val="ACB2C5"/>
        </a:accent5>
        <a:accent6>
          <a:srgbClr val="1C601C"/>
        </a:accent6>
        <a:hlink>
          <a:srgbClr val="005673"/>
        </a:hlink>
        <a:folHlink>
          <a:srgbClr val="45398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33CCFF"/>
        </a:lt1>
        <a:dk2>
          <a:srgbClr val="000000"/>
        </a:dk2>
        <a:lt2>
          <a:srgbClr val="CCCCCC"/>
        </a:lt2>
        <a:accent1>
          <a:srgbClr val="994545"/>
        </a:accent1>
        <a:accent2>
          <a:srgbClr val="006080"/>
        </a:accent2>
        <a:accent3>
          <a:srgbClr val="ADE2FF"/>
        </a:accent3>
        <a:accent4>
          <a:srgbClr val="000000"/>
        </a:accent4>
        <a:accent5>
          <a:srgbClr val="CAB0B0"/>
        </a:accent5>
        <a:accent6>
          <a:srgbClr val="005673"/>
        </a:accent6>
        <a:hlink>
          <a:srgbClr val="781850"/>
        </a:hlink>
        <a:folHlink>
          <a:srgbClr val="6B400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CCFF"/>
        </a:lt1>
        <a:dk2>
          <a:srgbClr val="000000"/>
        </a:dk2>
        <a:lt2>
          <a:srgbClr val="CCCCCC"/>
        </a:lt2>
        <a:accent1>
          <a:srgbClr val="666600"/>
        </a:accent1>
        <a:accent2>
          <a:srgbClr val="804219"/>
        </a:accent2>
        <a:accent3>
          <a:srgbClr val="ADE2FF"/>
        </a:accent3>
        <a:accent4>
          <a:srgbClr val="000000"/>
        </a:accent4>
        <a:accent5>
          <a:srgbClr val="B8B8AA"/>
        </a:accent5>
        <a:accent6>
          <a:srgbClr val="733B16"/>
        </a:accent6>
        <a:hlink>
          <a:srgbClr val="5C2E73"/>
        </a:hlink>
        <a:folHlink>
          <a:srgbClr val="00506B"/>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00698C"/>
        </a:accent1>
        <a:accent2>
          <a:srgbClr val="175C73"/>
        </a:accent2>
        <a:accent3>
          <a:srgbClr val="FFFFFF"/>
        </a:accent3>
        <a:accent4>
          <a:srgbClr val="000000"/>
        </a:accent4>
        <a:accent5>
          <a:srgbClr val="AAB9C5"/>
        </a:accent5>
        <a:accent6>
          <a:srgbClr val="145368"/>
        </a:accent6>
        <a:hlink>
          <a:srgbClr val="004D66"/>
        </a:hlink>
        <a:folHlink>
          <a:srgbClr val="0044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234F8C"/>
        </a:accent1>
        <a:accent2>
          <a:srgbClr val="206B20"/>
        </a:accent2>
        <a:accent3>
          <a:srgbClr val="FFFFFF"/>
        </a:accent3>
        <a:accent4>
          <a:srgbClr val="000000"/>
        </a:accent4>
        <a:accent5>
          <a:srgbClr val="ACB2C5"/>
        </a:accent5>
        <a:accent6>
          <a:srgbClr val="1C601C"/>
        </a:accent6>
        <a:hlink>
          <a:srgbClr val="005673"/>
        </a:hlink>
        <a:folHlink>
          <a:srgbClr val="45398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994545"/>
        </a:accent1>
        <a:accent2>
          <a:srgbClr val="006080"/>
        </a:accent2>
        <a:accent3>
          <a:srgbClr val="FFFFFF"/>
        </a:accent3>
        <a:accent4>
          <a:srgbClr val="000000"/>
        </a:accent4>
        <a:accent5>
          <a:srgbClr val="CAB0B0"/>
        </a:accent5>
        <a:accent6>
          <a:srgbClr val="005673"/>
        </a:accent6>
        <a:hlink>
          <a:srgbClr val="781850"/>
        </a:hlink>
        <a:folHlink>
          <a:srgbClr val="6B4000"/>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666600"/>
        </a:accent1>
        <a:accent2>
          <a:srgbClr val="804219"/>
        </a:accent2>
        <a:accent3>
          <a:srgbClr val="FFFFFF"/>
        </a:accent3>
        <a:accent4>
          <a:srgbClr val="000000"/>
        </a:accent4>
        <a:accent5>
          <a:srgbClr val="B8B8AA"/>
        </a:accent5>
        <a:accent6>
          <a:srgbClr val="733B16"/>
        </a:accent6>
        <a:hlink>
          <a:srgbClr val="5C2E73"/>
        </a:hlink>
        <a:folHlink>
          <a:srgbClr val="00506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2">
      <a:dk1>
        <a:srgbClr val="000000"/>
      </a:dk1>
      <a:lt1>
        <a:srgbClr val="33CCFF"/>
      </a:lt1>
      <a:dk2>
        <a:srgbClr val="000000"/>
      </a:dk2>
      <a:lt2>
        <a:srgbClr val="CCCCCC"/>
      </a:lt2>
      <a:accent1>
        <a:srgbClr val="234F8C"/>
      </a:accent1>
      <a:accent2>
        <a:srgbClr val="206B20"/>
      </a:accent2>
      <a:accent3>
        <a:srgbClr val="ADE2FF"/>
      </a:accent3>
      <a:accent4>
        <a:srgbClr val="000000"/>
      </a:accent4>
      <a:accent5>
        <a:srgbClr val="ACB2C5"/>
      </a:accent5>
      <a:accent6>
        <a:srgbClr val="1C601C"/>
      </a:accent6>
      <a:hlink>
        <a:srgbClr val="005673"/>
      </a:hlink>
      <a:folHlink>
        <a:srgbClr val="45398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33CCFF"/>
        </a:lt1>
        <a:dk2>
          <a:srgbClr val="000000"/>
        </a:dk2>
        <a:lt2>
          <a:srgbClr val="CCCCCC"/>
        </a:lt2>
        <a:accent1>
          <a:srgbClr val="00698C"/>
        </a:accent1>
        <a:accent2>
          <a:srgbClr val="175C73"/>
        </a:accent2>
        <a:accent3>
          <a:srgbClr val="ADE2FF"/>
        </a:accent3>
        <a:accent4>
          <a:srgbClr val="000000"/>
        </a:accent4>
        <a:accent5>
          <a:srgbClr val="AAB9C5"/>
        </a:accent5>
        <a:accent6>
          <a:srgbClr val="145368"/>
        </a:accent6>
        <a:hlink>
          <a:srgbClr val="004D66"/>
        </a:hlink>
        <a:folHlink>
          <a:srgbClr val="004466"/>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33CCFF"/>
        </a:lt1>
        <a:dk2>
          <a:srgbClr val="000000"/>
        </a:dk2>
        <a:lt2>
          <a:srgbClr val="CCCCCC"/>
        </a:lt2>
        <a:accent1>
          <a:srgbClr val="234F8C"/>
        </a:accent1>
        <a:accent2>
          <a:srgbClr val="206B20"/>
        </a:accent2>
        <a:accent3>
          <a:srgbClr val="ADE2FF"/>
        </a:accent3>
        <a:accent4>
          <a:srgbClr val="000000"/>
        </a:accent4>
        <a:accent5>
          <a:srgbClr val="ACB2C5"/>
        </a:accent5>
        <a:accent6>
          <a:srgbClr val="1C601C"/>
        </a:accent6>
        <a:hlink>
          <a:srgbClr val="005673"/>
        </a:hlink>
        <a:folHlink>
          <a:srgbClr val="45398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33CCFF"/>
        </a:lt1>
        <a:dk2>
          <a:srgbClr val="000000"/>
        </a:dk2>
        <a:lt2>
          <a:srgbClr val="CCCCCC"/>
        </a:lt2>
        <a:accent1>
          <a:srgbClr val="994545"/>
        </a:accent1>
        <a:accent2>
          <a:srgbClr val="006080"/>
        </a:accent2>
        <a:accent3>
          <a:srgbClr val="ADE2FF"/>
        </a:accent3>
        <a:accent4>
          <a:srgbClr val="000000"/>
        </a:accent4>
        <a:accent5>
          <a:srgbClr val="CAB0B0"/>
        </a:accent5>
        <a:accent6>
          <a:srgbClr val="005673"/>
        </a:accent6>
        <a:hlink>
          <a:srgbClr val="781850"/>
        </a:hlink>
        <a:folHlink>
          <a:srgbClr val="6B4000"/>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33CCFF"/>
        </a:lt1>
        <a:dk2>
          <a:srgbClr val="000000"/>
        </a:dk2>
        <a:lt2>
          <a:srgbClr val="CCCCCC"/>
        </a:lt2>
        <a:accent1>
          <a:srgbClr val="666600"/>
        </a:accent1>
        <a:accent2>
          <a:srgbClr val="804219"/>
        </a:accent2>
        <a:accent3>
          <a:srgbClr val="ADE2FF"/>
        </a:accent3>
        <a:accent4>
          <a:srgbClr val="000000"/>
        </a:accent4>
        <a:accent5>
          <a:srgbClr val="B8B8AA"/>
        </a:accent5>
        <a:accent6>
          <a:srgbClr val="733B16"/>
        </a:accent6>
        <a:hlink>
          <a:srgbClr val="5C2E73"/>
        </a:hlink>
        <a:folHlink>
          <a:srgbClr val="00506B"/>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00698C"/>
        </a:accent1>
        <a:accent2>
          <a:srgbClr val="175C73"/>
        </a:accent2>
        <a:accent3>
          <a:srgbClr val="FFFFFF"/>
        </a:accent3>
        <a:accent4>
          <a:srgbClr val="000000"/>
        </a:accent4>
        <a:accent5>
          <a:srgbClr val="AAB9C5"/>
        </a:accent5>
        <a:accent6>
          <a:srgbClr val="145368"/>
        </a:accent6>
        <a:hlink>
          <a:srgbClr val="004D66"/>
        </a:hlink>
        <a:folHlink>
          <a:srgbClr val="004466"/>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234F8C"/>
        </a:accent1>
        <a:accent2>
          <a:srgbClr val="206B20"/>
        </a:accent2>
        <a:accent3>
          <a:srgbClr val="FFFFFF"/>
        </a:accent3>
        <a:accent4>
          <a:srgbClr val="000000"/>
        </a:accent4>
        <a:accent5>
          <a:srgbClr val="ACB2C5"/>
        </a:accent5>
        <a:accent6>
          <a:srgbClr val="1C601C"/>
        </a:accent6>
        <a:hlink>
          <a:srgbClr val="005673"/>
        </a:hlink>
        <a:folHlink>
          <a:srgbClr val="45398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994545"/>
        </a:accent1>
        <a:accent2>
          <a:srgbClr val="006080"/>
        </a:accent2>
        <a:accent3>
          <a:srgbClr val="FFFFFF"/>
        </a:accent3>
        <a:accent4>
          <a:srgbClr val="000000"/>
        </a:accent4>
        <a:accent5>
          <a:srgbClr val="CAB0B0"/>
        </a:accent5>
        <a:accent6>
          <a:srgbClr val="005673"/>
        </a:accent6>
        <a:hlink>
          <a:srgbClr val="781850"/>
        </a:hlink>
        <a:folHlink>
          <a:srgbClr val="6B4000"/>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666600"/>
        </a:accent1>
        <a:accent2>
          <a:srgbClr val="804219"/>
        </a:accent2>
        <a:accent3>
          <a:srgbClr val="FFFFFF"/>
        </a:accent3>
        <a:accent4>
          <a:srgbClr val="000000"/>
        </a:accent4>
        <a:accent5>
          <a:srgbClr val="B8B8AA"/>
        </a:accent5>
        <a:accent6>
          <a:srgbClr val="733B16"/>
        </a:accent6>
        <a:hlink>
          <a:srgbClr val="5C2E73"/>
        </a:hlink>
        <a:folHlink>
          <a:srgbClr val="00506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ind_2196_slide</Template>
  <TotalTime>74</TotalTime>
  <Words>260</Words>
  <Application>Microsoft Office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5</vt:i4>
      </vt:variant>
    </vt:vector>
  </HeadingPairs>
  <TitlesOfParts>
    <vt:vector size="8" baseType="lpstr">
      <vt:lpstr>Arial</vt:lpstr>
      <vt:lpstr>Office Theme</vt:lpstr>
      <vt:lpstr>1_Default Design</vt:lpstr>
      <vt:lpstr>1 Corinthians</vt:lpstr>
      <vt:lpstr>1 Corinthians 1:10-17</vt:lpstr>
      <vt:lpstr>1 Corinthians 1:10-17</vt:lpstr>
      <vt:lpstr>1 Corinthians 1:10-17</vt:lpstr>
      <vt:lpstr>1 Corinthians 1:10-17</vt:lpstr>
    </vt:vector>
  </TitlesOfParts>
  <Company>Indezine.com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dc:title>
  <dc:creator>Josh</dc:creator>
  <cp:lastModifiedBy>Josh</cp:lastModifiedBy>
  <cp:revision>16</cp:revision>
  <dcterms:created xsi:type="dcterms:W3CDTF">2017-05-07T04:46:29Z</dcterms:created>
  <dcterms:modified xsi:type="dcterms:W3CDTF">2017-05-14T00:22:49Z</dcterms:modified>
</cp:coreProperties>
</file>